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69" r:id="rId3"/>
    <p:sldId id="271" r:id="rId4"/>
    <p:sldId id="259" r:id="rId5"/>
    <p:sldId id="266" r:id="rId6"/>
    <p:sldId id="267" r:id="rId7"/>
    <p:sldId id="268" r:id="rId8"/>
    <p:sldId id="260" r:id="rId9"/>
    <p:sldId id="261" r:id="rId10"/>
    <p:sldId id="262" r:id="rId11"/>
    <p:sldId id="27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24FE54-8855-472C-AE45-B0331A8672B6}"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F6590A5D-510A-4F43-A02A-6A230628EBD3}"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1423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24FE54-8855-472C-AE45-B0331A8672B6}"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590A5D-510A-4F43-A02A-6A230628EBD3}"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760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24FE54-8855-472C-AE45-B0331A8672B6}"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590A5D-510A-4F43-A02A-6A230628EBD3}"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4044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24FE54-8855-472C-AE45-B0331A8672B6}"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590A5D-510A-4F43-A02A-6A230628EBD3}"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931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24FE54-8855-472C-AE45-B0331A8672B6}"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6590A5D-510A-4F43-A02A-6A230628EBD3}"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0403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24FE54-8855-472C-AE45-B0331A8672B6}"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6590A5D-510A-4F43-A02A-6A230628EBD3}"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6142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24FE54-8855-472C-AE45-B0331A8672B6}"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6590A5D-510A-4F43-A02A-6A230628EBD3}" type="slidenum">
              <a:rPr lang="en-IN" smtClean="0"/>
              <a:t>‹#›</a:t>
            </a:fld>
            <a:endParaRPr lang="en-IN"/>
          </a:p>
        </p:txBody>
      </p:sp>
    </p:spTree>
    <p:extLst>
      <p:ext uri="{BB962C8B-B14F-4D97-AF65-F5344CB8AC3E}">
        <p14:creationId xmlns:p14="http://schemas.microsoft.com/office/powerpoint/2010/main" val="250517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24FE54-8855-472C-AE45-B0331A8672B6}"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590A5D-510A-4F43-A02A-6A230628EBD3}"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284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724FE54-8855-472C-AE45-B0331A8672B6}"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F6590A5D-510A-4F43-A02A-6A230628EBD3}"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7642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24FE54-8855-472C-AE45-B0331A8672B6}"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590A5D-510A-4F43-A02A-6A230628EBD3}"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7901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24FE54-8855-472C-AE45-B0331A8672B6}"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590A5D-510A-4F43-A02A-6A230628EBD3}"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25019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724FE54-8855-472C-AE45-B0331A8672B6}"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6590A5D-510A-4F43-A02A-6A230628EBD3}"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482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byjus.com/chemistry/calcium-carbonate/"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6F32-825F-F2E7-3B0D-E5169F3A7D9A}"/>
              </a:ext>
            </a:extLst>
          </p:cNvPr>
          <p:cNvSpPr>
            <a:spLocks noGrp="1"/>
          </p:cNvSpPr>
          <p:nvPr>
            <p:ph type="ctrTitle"/>
          </p:nvPr>
        </p:nvSpPr>
        <p:spPr/>
        <p:txBody>
          <a:bodyPr/>
          <a:lstStyle/>
          <a:p>
            <a:r>
              <a:rPr lang="en-US" dirty="0"/>
              <a:t>WEATHERING</a:t>
            </a:r>
            <a:br>
              <a:rPr lang="en-US" dirty="0"/>
            </a:br>
            <a:endParaRPr lang="en-IN" dirty="0"/>
          </a:p>
        </p:txBody>
      </p:sp>
      <p:sp>
        <p:nvSpPr>
          <p:cNvPr id="3" name="Subtitle 2">
            <a:extLst>
              <a:ext uri="{FF2B5EF4-FFF2-40B4-BE49-F238E27FC236}">
                <a16:creationId xmlns:a16="http://schemas.microsoft.com/office/drawing/2014/main" id="{DA8FEBA5-3D46-0BCF-8BA7-550B43AF4EE6}"/>
              </a:ext>
            </a:extLst>
          </p:cNvPr>
          <p:cNvSpPr>
            <a:spLocks noGrp="1"/>
          </p:cNvSpPr>
          <p:nvPr>
            <p:ph type="subTitle" idx="1"/>
          </p:nvPr>
        </p:nvSpPr>
        <p:spPr/>
        <p:txBody>
          <a:bodyPr/>
          <a:lstStyle/>
          <a:p>
            <a:r>
              <a:rPr lang="en-US" dirty="0"/>
              <a:t>TYPES OF WEATHERING</a:t>
            </a:r>
            <a:endParaRPr lang="en-IN" dirty="0"/>
          </a:p>
        </p:txBody>
      </p:sp>
    </p:spTree>
    <p:extLst>
      <p:ext uri="{BB962C8B-B14F-4D97-AF65-F5344CB8AC3E}">
        <p14:creationId xmlns:p14="http://schemas.microsoft.com/office/powerpoint/2010/main" val="282678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23B521BA-EEDC-F3A4-9287-D8F16F77C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852" y="441191"/>
            <a:ext cx="7526216" cy="5021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132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A5C2EC86-B7D0-F4B2-05B2-75FA8D96D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160" y="1083212"/>
            <a:ext cx="10061468" cy="4107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54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B675E9-D10E-7781-3FEF-7B4AC3EAD5D4}"/>
              </a:ext>
            </a:extLst>
          </p:cNvPr>
          <p:cNvSpPr txBox="1"/>
          <p:nvPr/>
        </p:nvSpPr>
        <p:spPr>
          <a:xfrm>
            <a:off x="1371600" y="613611"/>
            <a:ext cx="7772400" cy="4247317"/>
          </a:xfrm>
          <a:prstGeom prst="rect">
            <a:avLst/>
          </a:prstGeom>
          <a:noFill/>
        </p:spPr>
        <p:txBody>
          <a:bodyPr wrap="square">
            <a:spAutoFit/>
          </a:bodyPr>
          <a:lstStyle/>
          <a:p>
            <a:pPr algn="l"/>
            <a:r>
              <a:rPr lang="en-US" b="0" i="0" dirty="0">
                <a:solidFill>
                  <a:srgbClr val="813588"/>
                </a:solidFill>
                <a:effectLst/>
                <a:latin typeface="Roboto" panose="02000000000000000000" pitchFamily="2" charset="0"/>
              </a:rPr>
              <a:t>What is Weathering?</a:t>
            </a:r>
          </a:p>
          <a:p>
            <a:pPr algn="l"/>
            <a:r>
              <a:rPr lang="en-US" b="0" i="0" dirty="0">
                <a:solidFill>
                  <a:srgbClr val="333333"/>
                </a:solidFill>
                <a:effectLst/>
                <a:latin typeface="Roboto" panose="02000000000000000000" pitchFamily="2" charset="0"/>
              </a:rPr>
              <a:t>The scenes of the world are continuously mutating. Sun, rain, frost, and wind are breaking down even the most solid of the rocks into smaller bits before they are taken away. This process is termed as weathering. </a:t>
            </a:r>
          </a:p>
          <a:p>
            <a:pPr algn="l"/>
            <a:endParaRPr lang="en-US" dirty="0">
              <a:solidFill>
                <a:srgbClr val="333333"/>
              </a:solidFill>
              <a:latin typeface="Roboto" panose="02000000000000000000" pitchFamily="2" charset="0"/>
            </a:endParaRPr>
          </a:p>
          <a:p>
            <a:pPr algn="l"/>
            <a:r>
              <a:rPr lang="en-US" b="0" i="0" dirty="0">
                <a:solidFill>
                  <a:srgbClr val="333333"/>
                </a:solidFill>
                <a:effectLst/>
                <a:latin typeface="Roboto" panose="02000000000000000000" pitchFamily="2" charset="0"/>
              </a:rPr>
              <a:t>The action of the elements of climate and weather, animals, and plants on the land surfaces to break them down biologically, chemically, and physically is called weathering.</a:t>
            </a:r>
          </a:p>
          <a:p>
            <a:pPr algn="l"/>
            <a:endParaRPr lang="en-US" b="0" i="0" dirty="0">
              <a:solidFill>
                <a:srgbClr val="333333"/>
              </a:solidFill>
              <a:effectLst/>
              <a:latin typeface="Roboto" panose="02000000000000000000" pitchFamily="2" charset="0"/>
            </a:endParaRPr>
          </a:p>
          <a:p>
            <a:pPr algn="l"/>
            <a:r>
              <a:rPr lang="en-US" b="0" i="0" dirty="0">
                <a:solidFill>
                  <a:srgbClr val="333333"/>
                </a:solidFill>
                <a:effectLst/>
                <a:latin typeface="Roboto" panose="02000000000000000000" pitchFamily="2" charset="0"/>
              </a:rPr>
              <a:t> It is the breakdown and decay of rocks in situ. It can be a very elongated slow procedure, taking hundreds of years. However, weathering can also be rapid, such as the damage to pavements or roads after a cold, frosty winter.</a:t>
            </a:r>
          </a:p>
          <a:p>
            <a:br>
              <a:rPr lang="en-US" dirty="0"/>
            </a:br>
            <a:endParaRPr lang="en-IN" dirty="0"/>
          </a:p>
        </p:txBody>
      </p:sp>
    </p:spTree>
    <p:extLst>
      <p:ext uri="{BB962C8B-B14F-4D97-AF65-F5344CB8AC3E}">
        <p14:creationId xmlns:p14="http://schemas.microsoft.com/office/powerpoint/2010/main" val="238352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3DA099-D312-57EE-5E52-1606C52356E8}"/>
              </a:ext>
            </a:extLst>
          </p:cNvPr>
          <p:cNvSpPr txBox="1"/>
          <p:nvPr/>
        </p:nvSpPr>
        <p:spPr>
          <a:xfrm>
            <a:off x="872197" y="1026942"/>
            <a:ext cx="8275319" cy="4801314"/>
          </a:xfrm>
          <a:prstGeom prst="rect">
            <a:avLst/>
          </a:prstGeom>
          <a:noFill/>
        </p:spPr>
        <p:txBody>
          <a:bodyPr wrap="square">
            <a:spAutoFit/>
          </a:bodyPr>
          <a:lstStyle/>
          <a:p>
            <a:pPr algn="ctr"/>
            <a:r>
              <a:rPr lang="en-US" b="1" i="0" dirty="0">
                <a:solidFill>
                  <a:srgbClr val="000000"/>
                </a:solidFill>
                <a:effectLst/>
                <a:latin typeface="Times New Roman" panose="02020603050405020304" pitchFamily="18" charset="0"/>
              </a:rPr>
              <a:t>Factors Which Control the Rates of Weathering</a:t>
            </a:r>
          </a:p>
          <a:p>
            <a:pPr algn="ctr"/>
            <a:r>
              <a:rPr lang="en-US" b="1" i="0" dirty="0">
                <a:solidFill>
                  <a:srgbClr val="000000"/>
                </a:solidFill>
                <a:effectLst/>
                <a:latin typeface="Times New Roman" panose="02020603050405020304" pitchFamily="18" charset="0"/>
              </a:rPr>
              <a:t> </a:t>
            </a:r>
          </a:p>
          <a:p>
            <a:pPr algn="just"/>
            <a:r>
              <a:rPr lang="en-US" b="1" i="0" u="sng" dirty="0">
                <a:solidFill>
                  <a:srgbClr val="000000"/>
                </a:solidFill>
                <a:effectLst/>
                <a:latin typeface="Times New Roman" panose="02020603050405020304" pitchFamily="18" charset="0"/>
              </a:rPr>
              <a:t>Properties of the Parent Rock</a:t>
            </a:r>
          </a:p>
          <a:p>
            <a:pPr marL="342900" indent="-342900" algn="just">
              <a:buAutoNum type="arabicPeriod"/>
            </a:pPr>
            <a:r>
              <a:rPr lang="en-US" b="1" i="0" dirty="0">
                <a:solidFill>
                  <a:srgbClr val="000000"/>
                </a:solidFill>
                <a:effectLst/>
                <a:latin typeface="Times New Roman" panose="02020603050405020304" pitchFamily="18" charset="0"/>
              </a:rPr>
              <a:t>The mineralogy and structure of a rock affects it’s susceptibility to weathering.</a:t>
            </a:r>
          </a:p>
          <a:p>
            <a:pPr marL="342900" indent="-342900" algn="just">
              <a:buAutoNum type="arabicPeriod"/>
            </a:pPr>
            <a:endParaRPr lang="en-US" b="1" i="0" dirty="0">
              <a:solidFill>
                <a:srgbClr val="000000"/>
              </a:solidFill>
              <a:effectLst/>
              <a:latin typeface="Times New Roman" panose="02020603050405020304" pitchFamily="18" charset="0"/>
            </a:endParaRPr>
          </a:p>
          <a:p>
            <a:pPr algn="just"/>
            <a:r>
              <a:rPr lang="en-US" b="1" i="0" dirty="0">
                <a:solidFill>
                  <a:srgbClr val="000000"/>
                </a:solidFill>
                <a:effectLst/>
                <a:latin typeface="Times New Roman" panose="02020603050405020304" pitchFamily="18" charset="0"/>
              </a:rPr>
              <a:t>2. Different minerals weather at different rates. Mafic silicates like olivine and pyroxene tend to weather much faster than felsic minerals like quartz and feldspar.</a:t>
            </a:r>
          </a:p>
          <a:p>
            <a:pPr algn="just"/>
            <a:r>
              <a:rPr lang="en-US" b="1" i="0" dirty="0">
                <a:solidFill>
                  <a:srgbClr val="000000"/>
                </a:solidFill>
                <a:effectLst/>
                <a:latin typeface="Times New Roman" panose="02020603050405020304" pitchFamily="18" charset="0"/>
              </a:rPr>
              <a:t> Different minerals show different degrees of solubility in water in that some minerals dissolve much more readily than others. Water dissolves calcite more readily than it does feldspar, so calcite is considered to be more soluble than feldspar.</a:t>
            </a:r>
          </a:p>
          <a:p>
            <a:pPr algn="just"/>
            <a:endParaRPr lang="en-US" b="1" i="0" dirty="0">
              <a:solidFill>
                <a:srgbClr val="000000"/>
              </a:solidFill>
              <a:effectLst/>
              <a:latin typeface="Times New Roman" panose="02020603050405020304" pitchFamily="18" charset="0"/>
            </a:endParaRPr>
          </a:p>
          <a:p>
            <a:pPr algn="just"/>
            <a:r>
              <a:rPr lang="en-US" b="1" i="0" dirty="0">
                <a:solidFill>
                  <a:srgbClr val="000000"/>
                </a:solidFill>
                <a:effectLst/>
                <a:latin typeface="Times New Roman" panose="02020603050405020304" pitchFamily="18" charset="0"/>
              </a:rPr>
              <a:t>3. A rock’s structure also affects its susceptibility to weathering. Massive rocks like granite generally to not contain planes of weakness whereas layered sedimentary rocks have bedding planes that can be easily pulled apart and infiltrated by water. Weathering therefore occurs more slowly in granite than in layered sedimentary rocks.</a:t>
            </a:r>
          </a:p>
        </p:txBody>
      </p:sp>
    </p:spTree>
    <p:extLst>
      <p:ext uri="{BB962C8B-B14F-4D97-AF65-F5344CB8AC3E}">
        <p14:creationId xmlns:p14="http://schemas.microsoft.com/office/powerpoint/2010/main" val="2557101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88D165-D6A6-7874-CD3F-E4735EF343C9}"/>
              </a:ext>
            </a:extLst>
          </p:cNvPr>
          <p:cNvSpPr txBox="1"/>
          <p:nvPr/>
        </p:nvSpPr>
        <p:spPr>
          <a:xfrm>
            <a:off x="1491915" y="661737"/>
            <a:ext cx="9685421" cy="5078313"/>
          </a:xfrm>
          <a:prstGeom prst="rect">
            <a:avLst/>
          </a:prstGeom>
          <a:noFill/>
        </p:spPr>
        <p:txBody>
          <a:bodyPr wrap="square">
            <a:spAutoFit/>
          </a:bodyPr>
          <a:lstStyle/>
          <a:p>
            <a:pPr algn="just"/>
            <a:r>
              <a:rPr lang="en-US" b="1" i="0" u="sng" dirty="0">
                <a:solidFill>
                  <a:srgbClr val="000000"/>
                </a:solidFill>
                <a:effectLst/>
                <a:latin typeface="Times New Roman" panose="02020603050405020304" pitchFamily="18" charset="0"/>
              </a:rPr>
              <a:t>Climate</a:t>
            </a:r>
          </a:p>
          <a:p>
            <a:pPr marL="342900" indent="-342900" algn="just">
              <a:buAutoNum type="arabicPeriod"/>
            </a:pPr>
            <a:r>
              <a:rPr lang="en-US" b="1" i="0" dirty="0">
                <a:solidFill>
                  <a:srgbClr val="000000"/>
                </a:solidFill>
                <a:effectLst/>
                <a:latin typeface="Times New Roman" panose="02020603050405020304" pitchFamily="18" charset="0"/>
              </a:rPr>
              <a:t>Rainfall and temperature can affect the rate in which rocks weather. High temperatures and greater rainfall increase the rate of chemical weathering.</a:t>
            </a:r>
          </a:p>
          <a:p>
            <a:pPr marL="342900" indent="-342900" algn="just">
              <a:buAutoNum type="arabicPeriod"/>
            </a:pPr>
            <a:endParaRPr lang="en-US" b="1" dirty="0">
              <a:solidFill>
                <a:srgbClr val="000000"/>
              </a:solidFill>
              <a:latin typeface="Times New Roman" panose="02020603050405020304" pitchFamily="18" charset="0"/>
            </a:endParaRPr>
          </a:p>
          <a:p>
            <a:pPr marL="342900" indent="-342900" algn="just">
              <a:buAutoNum type="arabicPeriod"/>
            </a:pPr>
            <a:endParaRPr lang="en-US" b="1" i="0" dirty="0">
              <a:solidFill>
                <a:srgbClr val="000000"/>
              </a:solidFill>
              <a:effectLst/>
              <a:latin typeface="Times New Roman" panose="02020603050405020304" pitchFamily="18" charset="0"/>
            </a:endParaRPr>
          </a:p>
          <a:p>
            <a:pPr algn="just"/>
            <a:r>
              <a:rPr lang="en-US" b="1" i="0" dirty="0">
                <a:solidFill>
                  <a:srgbClr val="000000"/>
                </a:solidFill>
                <a:effectLst/>
                <a:latin typeface="Times New Roman" panose="02020603050405020304" pitchFamily="18" charset="0"/>
              </a:rPr>
              <a:t>2. Rocks in tropical regions exposed to abundant rainfall and hot temperatures weather much faster than similar rocks residing in cold, dry regions.</a:t>
            </a:r>
          </a:p>
          <a:p>
            <a:pPr algn="just"/>
            <a:r>
              <a:rPr lang="en-US" b="1" i="0" dirty="0">
                <a:solidFill>
                  <a:srgbClr val="000000"/>
                </a:solidFill>
                <a:effectLst/>
                <a:latin typeface="Times New Roman" panose="02020603050405020304" pitchFamily="18" charset="0"/>
              </a:rPr>
              <a:t> </a:t>
            </a:r>
          </a:p>
          <a:p>
            <a:pPr algn="just"/>
            <a:r>
              <a:rPr lang="en-US" b="1" i="0" u="sng" dirty="0">
                <a:solidFill>
                  <a:srgbClr val="000000"/>
                </a:solidFill>
                <a:effectLst/>
                <a:latin typeface="Times New Roman" panose="02020603050405020304" pitchFamily="18" charset="0"/>
              </a:rPr>
              <a:t>Soil</a:t>
            </a:r>
          </a:p>
          <a:p>
            <a:pPr marL="342900" indent="-342900" algn="just">
              <a:buAutoNum type="arabicPeriod"/>
            </a:pPr>
            <a:r>
              <a:rPr lang="en-US" b="1" i="0" dirty="0">
                <a:solidFill>
                  <a:srgbClr val="000000"/>
                </a:solidFill>
                <a:effectLst/>
                <a:latin typeface="Times New Roman" panose="02020603050405020304" pitchFamily="18" charset="0"/>
              </a:rPr>
              <a:t>Soils affect the rate in which a rock weathers. Soils retain rainwater so that rocks covered by soil are subjected to chemical reactions with water much longer than rocks not covered by soil. Soils are also host to a variety of vegetation, bacteria and organisms that produce an acidic environment which also promotes chemical weathering.</a:t>
            </a:r>
          </a:p>
          <a:p>
            <a:pPr marL="342900" indent="-342900" algn="just">
              <a:buAutoNum type="arabicPeriod"/>
            </a:pPr>
            <a:endParaRPr lang="en-US" b="1" i="0" dirty="0">
              <a:solidFill>
                <a:srgbClr val="000000"/>
              </a:solidFill>
              <a:effectLst/>
              <a:latin typeface="Times New Roman" panose="02020603050405020304" pitchFamily="18" charset="0"/>
            </a:endParaRPr>
          </a:p>
          <a:p>
            <a:pPr algn="just"/>
            <a:r>
              <a:rPr lang="en-US" b="1" i="0" dirty="0">
                <a:solidFill>
                  <a:srgbClr val="000000"/>
                </a:solidFill>
                <a:effectLst/>
                <a:latin typeface="Times New Roman" panose="02020603050405020304" pitchFamily="18" charset="0"/>
              </a:rPr>
              <a:t>2. Minerals in a rock buried in soil will therefore break down more rapidly than minerals in a rock that is exposed to air.</a:t>
            </a:r>
          </a:p>
          <a:p>
            <a:br>
              <a:rPr lang="en-US" b="1" dirty="0"/>
            </a:br>
            <a:endParaRPr lang="en-IN" b="1" dirty="0"/>
          </a:p>
        </p:txBody>
      </p:sp>
    </p:spTree>
    <p:extLst>
      <p:ext uri="{BB962C8B-B14F-4D97-AF65-F5344CB8AC3E}">
        <p14:creationId xmlns:p14="http://schemas.microsoft.com/office/powerpoint/2010/main" val="1751255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D2A366-3006-86D4-9A3E-94DE0BB19637}"/>
              </a:ext>
            </a:extLst>
          </p:cNvPr>
          <p:cNvSpPr txBox="1"/>
          <p:nvPr/>
        </p:nvSpPr>
        <p:spPr>
          <a:xfrm>
            <a:off x="956602" y="534572"/>
            <a:ext cx="8190913" cy="1938992"/>
          </a:xfrm>
          <a:prstGeom prst="rect">
            <a:avLst/>
          </a:prstGeom>
          <a:noFill/>
        </p:spPr>
        <p:txBody>
          <a:bodyPr wrap="square">
            <a:spAutoFit/>
          </a:bodyPr>
          <a:lstStyle/>
          <a:p>
            <a:pPr algn="just"/>
            <a:r>
              <a:rPr lang="en-US" sz="2000" b="1" i="0" u="sng" dirty="0">
                <a:solidFill>
                  <a:srgbClr val="000000"/>
                </a:solidFill>
                <a:effectLst/>
                <a:latin typeface="Times New Roman" panose="02020603050405020304" pitchFamily="18" charset="0"/>
              </a:rPr>
              <a:t>Length of Exposure</a:t>
            </a:r>
          </a:p>
          <a:p>
            <a:pPr algn="just"/>
            <a:r>
              <a:rPr lang="en-US" sz="2000" b="1" i="0" dirty="0">
                <a:solidFill>
                  <a:srgbClr val="000000"/>
                </a:solidFill>
                <a:effectLst/>
                <a:latin typeface="Times New Roman" panose="02020603050405020304" pitchFamily="18" charset="0"/>
              </a:rPr>
              <a:t> The longer a rock is exposed to the agents of weathering, the greater the degree of alteration, dissolution and physical breakup. Lava flows that are quickly buried by subsequent lava flows are less likely to be weathered than a flow which remains exposed to the elements for long periods of time.</a:t>
            </a:r>
          </a:p>
        </p:txBody>
      </p:sp>
    </p:spTree>
    <p:extLst>
      <p:ext uri="{BB962C8B-B14F-4D97-AF65-F5344CB8AC3E}">
        <p14:creationId xmlns:p14="http://schemas.microsoft.com/office/powerpoint/2010/main" val="3169742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5955C-5C6D-B873-7FDA-C969BF7AD404}"/>
              </a:ext>
            </a:extLst>
          </p:cNvPr>
          <p:cNvSpPr txBox="1"/>
          <p:nvPr/>
        </p:nvSpPr>
        <p:spPr>
          <a:xfrm>
            <a:off x="1275347" y="926433"/>
            <a:ext cx="7868653" cy="5016758"/>
          </a:xfrm>
          <a:prstGeom prst="rect">
            <a:avLst/>
          </a:prstGeom>
          <a:noFill/>
        </p:spPr>
        <p:txBody>
          <a:bodyPr wrap="square">
            <a:spAutoFit/>
          </a:bodyPr>
          <a:lstStyle/>
          <a:p>
            <a:pPr algn="l"/>
            <a:r>
              <a:rPr lang="en-US" sz="2000" b="1" i="0" dirty="0">
                <a:solidFill>
                  <a:srgbClr val="813588"/>
                </a:solidFill>
                <a:effectLst/>
                <a:latin typeface="Roboto" panose="02000000000000000000" pitchFamily="2" charset="0"/>
              </a:rPr>
              <a:t>Types of Weathering</a:t>
            </a:r>
          </a:p>
          <a:p>
            <a:pPr algn="l"/>
            <a:r>
              <a:rPr lang="en-US" sz="2000" b="1" i="0" dirty="0">
                <a:solidFill>
                  <a:srgbClr val="333333"/>
                </a:solidFill>
                <a:effectLst/>
                <a:latin typeface="Roboto" panose="02000000000000000000" pitchFamily="2" charset="0"/>
              </a:rPr>
              <a:t>Weathering is the initial step in soil creation. Weathering happens in </a:t>
            </a:r>
            <a:r>
              <a:rPr lang="en-US" sz="2000" b="1" dirty="0">
                <a:solidFill>
                  <a:srgbClr val="333333"/>
                </a:solidFill>
                <a:latin typeface="Roboto" panose="02000000000000000000" pitchFamily="2" charset="0"/>
              </a:rPr>
              <a:t>three</a:t>
            </a:r>
            <a:r>
              <a:rPr lang="en-US" sz="2000" b="1" i="0" dirty="0">
                <a:solidFill>
                  <a:srgbClr val="333333"/>
                </a:solidFill>
                <a:effectLst/>
                <a:latin typeface="Roboto" panose="02000000000000000000" pitchFamily="2" charset="0"/>
              </a:rPr>
              <a:t> different manners: These include chemical weathering, physical weathering, biological weathering</a:t>
            </a:r>
            <a:r>
              <a:rPr lang="en-US" sz="2000" b="1" dirty="0">
                <a:solidFill>
                  <a:srgbClr val="333333"/>
                </a:solidFill>
                <a:latin typeface="Roboto" panose="02000000000000000000" pitchFamily="2" charset="0"/>
              </a:rPr>
              <a:t>.</a:t>
            </a:r>
          </a:p>
          <a:p>
            <a:pPr algn="l"/>
            <a:endParaRPr lang="en-US" sz="2000" b="1" i="0" dirty="0">
              <a:solidFill>
                <a:srgbClr val="333333"/>
              </a:solidFill>
              <a:effectLst/>
              <a:latin typeface="Roboto" panose="02000000000000000000" pitchFamily="2" charset="0"/>
            </a:endParaRPr>
          </a:p>
          <a:p>
            <a:pPr algn="l"/>
            <a:r>
              <a:rPr lang="en-US" sz="2000" b="1" i="0" dirty="0">
                <a:solidFill>
                  <a:srgbClr val="333333"/>
                </a:solidFill>
                <a:effectLst/>
                <a:latin typeface="Roboto" panose="02000000000000000000" pitchFamily="2" charset="0"/>
              </a:rPr>
              <a:t>The three major ways weathering happens include chemical, physical, and mechanical weathering which are explained below.</a:t>
            </a:r>
          </a:p>
          <a:p>
            <a:pPr algn="l"/>
            <a:endParaRPr lang="en-US" sz="2000" b="1" i="0" dirty="0">
              <a:solidFill>
                <a:srgbClr val="333333"/>
              </a:solidFill>
              <a:effectLst/>
              <a:latin typeface="Roboto" panose="02000000000000000000" pitchFamily="2" charset="0"/>
            </a:endParaRPr>
          </a:p>
          <a:p>
            <a:pPr algn="l"/>
            <a:r>
              <a:rPr lang="en-US" sz="2000" b="1" i="0" dirty="0">
                <a:solidFill>
                  <a:srgbClr val="333333"/>
                </a:solidFill>
                <a:effectLst/>
                <a:latin typeface="Roboto" panose="02000000000000000000" pitchFamily="2" charset="0"/>
              </a:rPr>
              <a:t>How is Weathering different from Erosion?</a:t>
            </a:r>
          </a:p>
          <a:p>
            <a:pPr algn="l"/>
            <a:endParaRPr lang="en-US" sz="2000" b="1" i="0" dirty="0">
              <a:solidFill>
                <a:srgbClr val="333333"/>
              </a:solidFill>
              <a:effectLst/>
              <a:latin typeface="Roboto" panose="02000000000000000000" pitchFamily="2" charset="0"/>
            </a:endParaRPr>
          </a:p>
          <a:p>
            <a:pPr algn="l"/>
            <a:r>
              <a:rPr lang="en-US" sz="2000" b="1" i="0" dirty="0">
                <a:solidFill>
                  <a:srgbClr val="333333"/>
                </a:solidFill>
                <a:effectLst/>
                <a:latin typeface="Roboto" panose="02000000000000000000" pitchFamily="2" charset="0"/>
              </a:rPr>
              <a:t>Weathering has no moving agent of transport, whereas in Erosion the rock and upper layer soil particles are worn away and moved elsewhere by water, wind, etc.</a:t>
            </a:r>
          </a:p>
          <a:p>
            <a:pPr algn="l"/>
            <a:endParaRPr lang="en-US" sz="2000" b="1" i="0" dirty="0">
              <a:solidFill>
                <a:srgbClr val="333333"/>
              </a:solidFill>
              <a:effectLst/>
              <a:latin typeface="Roboto" panose="02000000000000000000" pitchFamily="2" charset="0"/>
            </a:endParaRPr>
          </a:p>
          <a:p>
            <a:br>
              <a:rPr lang="en-US" sz="2000" b="1" dirty="0"/>
            </a:br>
            <a:endParaRPr lang="en-IN" sz="2000" b="1" dirty="0"/>
          </a:p>
        </p:txBody>
      </p:sp>
    </p:spTree>
    <p:extLst>
      <p:ext uri="{BB962C8B-B14F-4D97-AF65-F5344CB8AC3E}">
        <p14:creationId xmlns:p14="http://schemas.microsoft.com/office/powerpoint/2010/main" val="331814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880829-5FB2-6E0A-4329-DE92F0A9C2A7}"/>
              </a:ext>
            </a:extLst>
          </p:cNvPr>
          <p:cNvSpPr txBox="1"/>
          <p:nvPr/>
        </p:nvSpPr>
        <p:spPr>
          <a:xfrm>
            <a:off x="1298917" y="253218"/>
            <a:ext cx="9594165" cy="5016758"/>
          </a:xfrm>
          <a:prstGeom prst="rect">
            <a:avLst/>
          </a:prstGeom>
          <a:noFill/>
        </p:spPr>
        <p:txBody>
          <a:bodyPr wrap="square">
            <a:spAutoFit/>
          </a:bodyPr>
          <a:lstStyle/>
          <a:p>
            <a:r>
              <a:rPr lang="en-US" sz="2000" b="1" i="0" dirty="0">
                <a:solidFill>
                  <a:srgbClr val="333333"/>
                </a:solidFill>
                <a:effectLst/>
                <a:latin typeface="Roboto" panose="02000000000000000000" pitchFamily="2" charset="0"/>
              </a:rPr>
              <a:t>Physical weathering-</a:t>
            </a:r>
          </a:p>
          <a:p>
            <a:endParaRPr lang="en-US" sz="2000" b="1" i="0" dirty="0">
              <a:solidFill>
                <a:srgbClr val="333333"/>
              </a:solidFill>
              <a:effectLst/>
              <a:latin typeface="Roboto" panose="02000000000000000000" pitchFamily="2" charset="0"/>
            </a:endParaRPr>
          </a:p>
          <a:p>
            <a:r>
              <a:rPr lang="en-US" sz="2000" b="1" dirty="0">
                <a:solidFill>
                  <a:srgbClr val="333333"/>
                </a:solidFill>
                <a:latin typeface="Roboto" panose="02000000000000000000" pitchFamily="2" charset="0"/>
              </a:rPr>
              <a:t>IT</a:t>
            </a:r>
            <a:r>
              <a:rPr lang="en-US" sz="2000" b="1" i="0" dirty="0">
                <a:solidFill>
                  <a:srgbClr val="333333"/>
                </a:solidFill>
                <a:effectLst/>
                <a:latin typeface="Roboto" panose="02000000000000000000" pitchFamily="2" charset="0"/>
              </a:rPr>
              <a:t> happens when rocks are fragmented into minor fragments while ensuring no alterations in their chemical makeup.</a:t>
            </a:r>
          </a:p>
          <a:p>
            <a:endParaRPr lang="en-US" sz="2000" b="1" dirty="0">
              <a:solidFill>
                <a:srgbClr val="333333"/>
              </a:solidFill>
              <a:latin typeface="Roboto" panose="02000000000000000000" pitchFamily="2" charset="0"/>
            </a:endParaRPr>
          </a:p>
          <a:p>
            <a:r>
              <a:rPr lang="en-US" sz="2000" b="1" i="0" dirty="0">
                <a:solidFill>
                  <a:srgbClr val="333333"/>
                </a:solidFill>
                <a:effectLst/>
                <a:latin typeface="Roboto" panose="02000000000000000000" pitchFamily="2" charset="0"/>
              </a:rPr>
              <a:t> The main causes behind physical weathering include spontaneous fluctuations in temperature like too high or too low heat or cold. </a:t>
            </a:r>
          </a:p>
          <a:p>
            <a:r>
              <a:rPr lang="en-US" sz="2000" b="1" i="0" dirty="0">
                <a:solidFill>
                  <a:srgbClr val="333333"/>
                </a:solidFill>
                <a:effectLst/>
                <a:latin typeface="Roboto" panose="02000000000000000000" pitchFamily="2" charset="0"/>
              </a:rPr>
              <a:t>Variations temp. would be the causal element of freeze-thaw action and this occurs when water gets collected in the fissures in rocks all through the day and during the temperature drops at night that would be sufficient to freeze water into ice. It is a known fact that almost every substance grows in size when heated and contracts when exposed to low-temperature situations.</a:t>
            </a:r>
          </a:p>
          <a:p>
            <a:r>
              <a:rPr lang="en-US" sz="2000" b="1" i="0" dirty="0">
                <a:solidFill>
                  <a:srgbClr val="333333"/>
                </a:solidFill>
                <a:effectLst/>
                <a:latin typeface="Roboto" panose="02000000000000000000" pitchFamily="2" charset="0"/>
              </a:rPr>
              <a:t> Unlike these cases, water converts to ice when the temperature goes below zero and actually expands. The resultant action would result in the expansion of the fissures and during  day time water melts ,continuous freezing and melting leads to breaking of rocks.</a:t>
            </a:r>
            <a:endParaRPr lang="en-IN" sz="2000" b="1" dirty="0"/>
          </a:p>
        </p:txBody>
      </p:sp>
    </p:spTree>
    <p:extLst>
      <p:ext uri="{BB962C8B-B14F-4D97-AF65-F5344CB8AC3E}">
        <p14:creationId xmlns:p14="http://schemas.microsoft.com/office/powerpoint/2010/main" val="2355358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77B2EB-7A67-0F28-7E3B-5AF813FDADAC}"/>
              </a:ext>
            </a:extLst>
          </p:cNvPr>
          <p:cNvSpPr txBox="1"/>
          <p:nvPr/>
        </p:nvSpPr>
        <p:spPr>
          <a:xfrm>
            <a:off x="1010653" y="553453"/>
            <a:ext cx="8265694" cy="4093428"/>
          </a:xfrm>
          <a:prstGeom prst="rect">
            <a:avLst/>
          </a:prstGeom>
          <a:noFill/>
        </p:spPr>
        <p:txBody>
          <a:bodyPr wrap="square">
            <a:spAutoFit/>
          </a:bodyPr>
          <a:lstStyle/>
          <a:p>
            <a:pPr algn="l"/>
            <a:r>
              <a:rPr lang="en-US" sz="2000" b="1" i="0" dirty="0">
                <a:solidFill>
                  <a:srgbClr val="333333"/>
                </a:solidFill>
                <a:effectLst/>
                <a:latin typeface="Roboto" panose="02000000000000000000" pitchFamily="2" charset="0"/>
              </a:rPr>
              <a:t>Chemical Weathering</a:t>
            </a:r>
          </a:p>
          <a:p>
            <a:pPr algn="l"/>
            <a:endParaRPr lang="en-US" sz="2000" b="1" i="0" dirty="0">
              <a:solidFill>
                <a:srgbClr val="333333"/>
              </a:solidFill>
              <a:effectLst/>
              <a:latin typeface="Roboto" panose="02000000000000000000" pitchFamily="2" charset="0"/>
            </a:endParaRPr>
          </a:p>
          <a:p>
            <a:pPr algn="l"/>
            <a:r>
              <a:rPr lang="en-US" sz="2000" b="1" i="0" dirty="0">
                <a:solidFill>
                  <a:srgbClr val="333333"/>
                </a:solidFill>
                <a:effectLst/>
                <a:latin typeface="Roboto" panose="02000000000000000000" pitchFamily="2" charset="0"/>
              </a:rPr>
              <a:t>Chemical weathering happens when the chemicals get diluted and dissolved in water and seep and percolate down the rock surfaces.</a:t>
            </a:r>
          </a:p>
          <a:p>
            <a:pPr algn="l"/>
            <a:r>
              <a:rPr lang="en-US" sz="2000" b="1" i="0" dirty="0">
                <a:solidFill>
                  <a:srgbClr val="333333"/>
                </a:solidFill>
                <a:effectLst/>
                <a:latin typeface="Roboto" panose="02000000000000000000" pitchFamily="2" charset="0"/>
              </a:rPr>
              <a:t> Chemical weathering happens in areas having high temperatures and enough supply of water alike tropical environments that are humid. </a:t>
            </a:r>
          </a:p>
          <a:p>
            <a:pPr algn="l"/>
            <a:r>
              <a:rPr lang="en-US" sz="2000" b="1" i="0" dirty="0">
                <a:solidFill>
                  <a:srgbClr val="333333"/>
                </a:solidFill>
                <a:effectLst/>
                <a:latin typeface="Roboto" panose="02000000000000000000" pitchFamily="2" charset="0"/>
              </a:rPr>
              <a:t>While the chemical weathering happens, the composition of minerals alters due to the reaction of chemicals in water or air. This also results in the rock decomposition</a:t>
            </a:r>
          </a:p>
          <a:p>
            <a:pPr algn="l"/>
            <a:r>
              <a:rPr lang="en-US" sz="2000" b="1" i="0" dirty="0">
                <a:solidFill>
                  <a:srgbClr val="333333"/>
                </a:solidFill>
                <a:effectLst/>
                <a:latin typeface="Roboto" panose="02000000000000000000" pitchFamily="2" charset="0"/>
              </a:rPr>
              <a:t> The water ultimately may carry these materials to rivers and then to the sea. This is the source of the salinity of the oceans. The instances of chemical weathering are oxidation, the decay of </a:t>
            </a:r>
            <a:r>
              <a:rPr lang="en-US" sz="2000" b="1" i="0" u="none" strike="noStrike" dirty="0">
                <a:solidFill>
                  <a:srgbClr val="73AD21"/>
                </a:solidFill>
                <a:effectLst/>
                <a:latin typeface="Roboto" panose="02000000000000000000" pitchFamily="2" charset="0"/>
                <a:hlinkClick r:id="rId2"/>
              </a:rPr>
              <a:t>calcium carbonate</a:t>
            </a:r>
            <a:r>
              <a:rPr lang="en-US" sz="2000" b="1" i="0" dirty="0">
                <a:solidFill>
                  <a:srgbClr val="333333"/>
                </a:solidFill>
                <a:effectLst/>
                <a:latin typeface="Roboto" panose="02000000000000000000" pitchFamily="2" charset="0"/>
              </a:rPr>
              <a:t>, etc.</a:t>
            </a:r>
          </a:p>
        </p:txBody>
      </p:sp>
    </p:spTree>
    <p:extLst>
      <p:ext uri="{BB962C8B-B14F-4D97-AF65-F5344CB8AC3E}">
        <p14:creationId xmlns:p14="http://schemas.microsoft.com/office/powerpoint/2010/main" val="382476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1C9F7E-BAD5-1448-F009-F2F4FE08DDF4}"/>
              </a:ext>
            </a:extLst>
          </p:cNvPr>
          <p:cNvSpPr txBox="1"/>
          <p:nvPr/>
        </p:nvSpPr>
        <p:spPr>
          <a:xfrm>
            <a:off x="956603" y="1083212"/>
            <a:ext cx="8201464" cy="3170099"/>
          </a:xfrm>
          <a:prstGeom prst="rect">
            <a:avLst/>
          </a:prstGeom>
          <a:noFill/>
        </p:spPr>
        <p:txBody>
          <a:bodyPr wrap="square">
            <a:spAutoFit/>
          </a:bodyPr>
          <a:lstStyle/>
          <a:p>
            <a:pPr algn="l"/>
            <a:r>
              <a:rPr lang="en-US" sz="2000" b="1" dirty="0">
                <a:solidFill>
                  <a:srgbClr val="111111"/>
                </a:solidFill>
                <a:latin typeface="Roboto" panose="02000000000000000000" pitchFamily="2" charset="0"/>
              </a:rPr>
              <a:t>BENEFITS OF WEATHERING</a:t>
            </a:r>
          </a:p>
          <a:p>
            <a:pPr algn="l"/>
            <a:endParaRPr lang="en-US" sz="2000" b="1" i="0" dirty="0">
              <a:solidFill>
                <a:srgbClr val="111111"/>
              </a:solidFill>
              <a:effectLst/>
              <a:latin typeface="Roboto" panose="02000000000000000000" pitchFamily="2" charset="0"/>
            </a:endParaRPr>
          </a:p>
          <a:p>
            <a:pPr algn="l"/>
            <a:r>
              <a:rPr lang="en-US" sz="2000" b="1" i="0" dirty="0">
                <a:solidFill>
                  <a:srgbClr val="111111"/>
                </a:solidFill>
                <a:effectLst/>
                <a:latin typeface="Roboto" panose="02000000000000000000" pitchFamily="2" charset="0"/>
              </a:rPr>
              <a:t>Formation of Nutrient-Rich Soil The very process of weathering creates the soil, which then allows life to flourish on Earth. </a:t>
            </a:r>
            <a:endParaRPr lang="en-US" sz="2000" b="1" dirty="0">
              <a:solidFill>
                <a:srgbClr val="111111"/>
              </a:solidFill>
              <a:latin typeface="Roboto" panose="02000000000000000000" pitchFamily="2" charset="0"/>
            </a:endParaRPr>
          </a:p>
          <a:p>
            <a:pPr algn="l"/>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Creation of Sediments When broken, some rock pieces and particles eventually turn into sediments that are formed into different types of sedimentary rocks like sandstones and limestones. </a:t>
            </a:r>
            <a:endParaRPr lang="en-US" sz="2000" b="1" dirty="0">
              <a:solidFill>
                <a:srgbClr val="111111"/>
              </a:solidFill>
              <a:latin typeface="Roboto" panose="02000000000000000000" pitchFamily="2" charset="0"/>
            </a:endParaRPr>
          </a:p>
          <a:p>
            <a:pPr algn="l">
              <a:buFont typeface="+mj-lt"/>
              <a:buAutoNum type="arabicPeriod"/>
            </a:pPr>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Contribution To Land Formation</a:t>
            </a:r>
          </a:p>
        </p:txBody>
      </p:sp>
    </p:spTree>
    <p:extLst>
      <p:ext uri="{BB962C8B-B14F-4D97-AF65-F5344CB8AC3E}">
        <p14:creationId xmlns:p14="http://schemas.microsoft.com/office/powerpoint/2010/main" val="244122879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45</TotalTime>
  <Words>899</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Gill Sans MT</vt:lpstr>
      <vt:lpstr>Roboto</vt:lpstr>
      <vt:lpstr>Times New Roman</vt:lpstr>
      <vt:lpstr>Gallery</vt:lpstr>
      <vt:lpstr>WEATHERING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10</cp:revision>
  <dcterms:created xsi:type="dcterms:W3CDTF">2022-07-08T06:53:48Z</dcterms:created>
  <dcterms:modified xsi:type="dcterms:W3CDTF">2022-07-20T06:47:12Z</dcterms:modified>
</cp:coreProperties>
</file>